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</p:sldIdLst>
  <p:sldSz cx="12192000" cy="6858000"/>
  <p:notesSz cx="6858000" cy="9144000"/>
  <p:embeddedFontLs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990000"/>
    <a:srgbClr val="C00000"/>
    <a:srgbClr val="FF9B9B"/>
    <a:srgbClr val="00A249"/>
    <a:srgbClr val="007635"/>
    <a:srgbClr val="0F0F70"/>
    <a:srgbClr val="66FF99"/>
    <a:srgbClr val="A5A5A5"/>
    <a:srgbClr val="2C2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28" autoAdjust="0"/>
    <p:restoredTop sz="93954" autoAdjust="0"/>
  </p:normalViewPr>
  <p:slideViewPr>
    <p:cSldViewPr snapToGrid="0" showGuides="1">
      <p:cViewPr>
        <p:scale>
          <a:sx n="66" d="100"/>
          <a:sy n="66" d="100"/>
        </p:scale>
        <p:origin x="345" y="465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8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1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7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57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399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5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9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5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3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1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On-Device Training</a:t>
            </a:r>
            <a:endParaRPr lang="ko-KR" altLang="en-US" sz="3600" b="1" dirty="0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CheolHyeon Kwon</a:t>
            </a:r>
            <a:endParaRPr lang="en-US" altLang="ko-KR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실제 시나리오에서는 대부분 새로운 클래스는 점진적으로 나타나기 때문에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임베디드 장치에서 전이학습이 적합하지 않게 된다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CL(Continuous Learning)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catastrophic forgetting</a:t>
            </a:r>
            <a:r>
              <a:rPr kumimoji="1" lang="ko-KR" altLang="en-US" dirty="0"/>
              <a:t>의 해결책으로 주목받고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통한 다양한 벤치마킹과 평가에 대한 연구가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저자가 아는 한 </a:t>
            </a:r>
            <a:r>
              <a:rPr kumimoji="1" lang="en-US" altLang="ko-KR" dirty="0"/>
              <a:t>CL </a:t>
            </a:r>
            <a:r>
              <a:rPr kumimoji="1" lang="ko-KR" altLang="en-US" dirty="0"/>
              <a:t>모델을 임베디드에 배치하는 연구는 소수이며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특히 </a:t>
            </a:r>
            <a:r>
              <a:rPr kumimoji="1" lang="en-US" altLang="ko-KR" dirty="0"/>
              <a:t>TF Lite</a:t>
            </a:r>
            <a:r>
              <a:rPr kumimoji="1" lang="ko-KR" altLang="en-US" dirty="0"/>
              <a:t>를 통해 모바일에 배치하는 연구는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81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본 논문에서는 아래의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가지를 다룬다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ko-KR" altLang="en-US" dirty="0"/>
              <a:t>현재의 </a:t>
            </a:r>
            <a:r>
              <a:rPr kumimoji="1" lang="en-US" altLang="ko-KR" dirty="0"/>
              <a:t>TF Lite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에 지속적인 학습을 통합하여 기능을 확장한다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직접 개발한 안드로이드 어플리케이션의 다양한 시나리오에서 전이학습과 </a:t>
            </a:r>
            <a:r>
              <a:rPr kumimoji="1" lang="en-US" altLang="ko-KR" dirty="0"/>
              <a:t>CL</a:t>
            </a:r>
            <a:r>
              <a:rPr kumimoji="1" lang="ko-KR" altLang="en-US" dirty="0"/>
              <a:t>을 사용하여 훈련된 모델을 비교하고</a:t>
            </a:r>
            <a:r>
              <a:rPr kumimoji="1" lang="en-US" altLang="ko-KR" dirty="0"/>
              <a:t>, CL</a:t>
            </a:r>
            <a:r>
              <a:rPr kumimoji="1" lang="ko-KR" altLang="en-US" dirty="0"/>
              <a:t>의 필요성을 나타낸다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TF Lite</a:t>
            </a:r>
            <a:r>
              <a:rPr kumimoji="1" lang="ko-KR" altLang="en-US" dirty="0"/>
              <a:t>의 지속적인 추가 개발을 위해 소스코드를 공개한다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46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Paper2 - References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Example on-device model personalization with TensorFlow Lite</a:t>
            </a:r>
          </a:p>
          <a:p>
            <a:r>
              <a:rPr kumimoji="1" lang="en-US" altLang="en-US" dirty="0"/>
              <a:t>TensorFlow Blog, 2019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CDC2BCA-AD0D-4DB7-ABCE-6F8B15054670}"/>
              </a:ext>
            </a:extLst>
          </p:cNvPr>
          <p:cNvGrpSpPr/>
          <p:nvPr/>
        </p:nvGrpSpPr>
        <p:grpSpPr>
          <a:xfrm>
            <a:off x="5728374" y="1620447"/>
            <a:ext cx="6257886" cy="4762372"/>
            <a:chOff x="5790400" y="1719216"/>
            <a:chExt cx="6257886" cy="47623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EEE24D-BB45-4031-B655-8CE31EB76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0400" y="1719216"/>
              <a:ext cx="6257886" cy="45567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D99F88-D663-44AD-A77E-2718CD4EFD11}"/>
                </a:ext>
              </a:extLst>
            </p:cNvPr>
            <p:cNvSpPr txBox="1"/>
            <p:nvPr/>
          </p:nvSpPr>
          <p:spPr>
            <a:xfrm>
              <a:off x="5790400" y="6250756"/>
              <a:ext cx="61248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출처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https://blog.tensorflow.org/2019/12/example-on-device-model-personalization.html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3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On-Device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/>
              <a:t>tensorflow github </a:t>
            </a:r>
            <a:r>
              <a:rPr kumimoji="1" lang="ko-KR" altLang="en-US"/>
              <a:t>예제 프로그램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5225B-6DD5-4A82-BE6B-BC59897A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64" y="1606609"/>
            <a:ext cx="2908671" cy="47899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A1CB9-9EA6-4FA1-91A5-E3595E97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32" y="1606609"/>
            <a:ext cx="2908670" cy="4789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8BBBE8-E807-4D93-B060-282E431F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7" y="1606608"/>
            <a:ext cx="2908670" cy="47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On-Device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 err="1"/>
              <a:t>mnist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데이터를 통해 학습하고 </a:t>
            </a:r>
            <a:r>
              <a:rPr kumimoji="1" lang="en-US" altLang="ko-KR" dirty="0"/>
              <a:t>0 ~ 9 </a:t>
            </a:r>
            <a:r>
              <a:rPr kumimoji="1" lang="ko-KR" altLang="en-US" dirty="0"/>
              <a:t>분류를 위해 어플리케이션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변경 </a:t>
            </a:r>
            <a:endParaRPr kumimoji="1" lang="en-US" altLang="ko-KR" dirty="0"/>
          </a:p>
          <a:p>
            <a:r>
              <a:rPr kumimoji="1" lang="ko-KR" altLang="en-US" dirty="0"/>
              <a:t>모델 생성 코드 변경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E0852A-DC3A-4399-8102-206302A7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703" y="1573652"/>
            <a:ext cx="2908670" cy="4789988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2444234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NUM_CLASSES = </a:t>
            </a:r>
            <a:r>
              <a:rPr lang="en-US" altLang="ko-KR" dirty="0">
                <a:solidFill>
                  <a:srgbClr val="00B050"/>
                </a:solidFill>
              </a:rPr>
              <a:t>4</a:t>
            </a:r>
            <a:r>
              <a:rPr lang="en-US" altLang="ko-KR" dirty="0">
                <a:solidFill>
                  <a:schemeClr val="bg1"/>
                </a:solidFill>
              </a:rPr>
              <a:t>   -&gt;  NUM_CLASSES = </a:t>
            </a:r>
            <a:r>
              <a:rPr lang="en-US" altLang="ko-KR" dirty="0">
                <a:solidFill>
                  <a:srgbClr val="00B05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328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On-Device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28 X 28</a:t>
            </a:r>
            <a:r>
              <a:rPr kumimoji="1" lang="ko-KR" altLang="en-US" dirty="0"/>
              <a:t> 크기인 </a:t>
            </a:r>
            <a:r>
              <a:rPr kumimoji="1" lang="en-US" altLang="ko-KR" dirty="0" err="1"/>
              <a:t>mnist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학습을 위해 모델 생성 코드 변경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모델</a:t>
            </a:r>
            <a:r>
              <a:rPr kumimoji="1" lang="en-US" altLang="ko-KR" dirty="0"/>
              <a:t> </a:t>
            </a:r>
            <a:r>
              <a:rPr kumimoji="1" lang="ko-KR" altLang="en-US" dirty="0"/>
              <a:t>최소 입력 사이즈 제한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패딩 사용해서 해결 예정 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659BB8C-6E10-4E53-A66C-D42BC24D3166}"/>
              </a:ext>
            </a:extLst>
          </p:cNvPr>
          <p:cNvSpPr txBox="1"/>
          <p:nvPr/>
        </p:nvSpPr>
        <p:spPr>
          <a:xfrm>
            <a:off x="553898" y="1508761"/>
            <a:ext cx="478227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IMG_SIZE =</a:t>
            </a:r>
            <a:r>
              <a:rPr lang="en-US" altLang="ko-KR" dirty="0">
                <a:solidFill>
                  <a:srgbClr val="00B050"/>
                </a:solidFill>
              </a:rPr>
              <a:t> 224</a:t>
            </a:r>
            <a:r>
              <a:rPr lang="en-US" altLang="ko-KR" dirty="0">
                <a:solidFill>
                  <a:schemeClr val="bg1"/>
                </a:solidFill>
              </a:rPr>
              <a:t> -&gt; IMG_SIZE = </a:t>
            </a:r>
            <a:r>
              <a:rPr lang="en-US" altLang="ko-KR" dirty="0">
                <a:solidFill>
                  <a:srgbClr val="00B050"/>
                </a:solidFill>
              </a:rPr>
              <a:t>28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2BD535-E5D8-4468-9DA5-6A101EBA33BF}"/>
              </a:ext>
            </a:extLst>
          </p:cNvPr>
          <p:cNvGrpSpPr/>
          <p:nvPr/>
        </p:nvGrpSpPr>
        <p:grpSpPr>
          <a:xfrm>
            <a:off x="553898" y="3347635"/>
            <a:ext cx="10375048" cy="2644155"/>
            <a:chOff x="553898" y="2705084"/>
            <a:chExt cx="10375048" cy="264415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3D8AF5-E597-4C9E-862F-EB68D0EF5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98" y="2705084"/>
              <a:ext cx="10375048" cy="264415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11E209-F5FC-4DCA-B93C-E949BEBCC58B}"/>
                </a:ext>
              </a:extLst>
            </p:cNvPr>
            <p:cNvSpPr/>
            <p:nvPr/>
          </p:nvSpPr>
          <p:spPr>
            <a:xfrm>
              <a:off x="553898" y="5087983"/>
              <a:ext cx="6891931" cy="26125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887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25D65-2954-4D3D-923C-5B287F98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Added 100 example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FECD4-2E20-4787-BF46-F9011097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7782197" cy="5146052"/>
          </a:xfrm>
        </p:spPr>
        <p:txBody>
          <a:bodyPr/>
          <a:lstStyle/>
          <a:p>
            <a:r>
              <a:rPr lang="ko-KR" altLang="en-US" dirty="0"/>
              <a:t>모델의 사이즈 제한으로 인해 </a:t>
            </a:r>
            <a:r>
              <a:rPr lang="en-US" altLang="ko-KR" dirty="0"/>
              <a:t>28 X 28 </a:t>
            </a:r>
            <a:r>
              <a:rPr lang="ko-KR" altLang="en-US" dirty="0"/>
              <a:t>의 사이즈에서 </a:t>
            </a:r>
            <a:r>
              <a:rPr lang="en-US" altLang="ko-KR" dirty="0"/>
              <a:t>224 X 224</a:t>
            </a:r>
            <a:r>
              <a:rPr lang="ko-KR" altLang="en-US" dirty="0"/>
              <a:t>로 패딩을 통해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데이터를 가공하고</a:t>
            </a:r>
            <a:r>
              <a:rPr lang="en-US" altLang="ko-KR" dirty="0"/>
              <a:t>, </a:t>
            </a:r>
            <a:r>
              <a:rPr lang="ko-KR" altLang="en-US" dirty="0"/>
              <a:t>해당 데이터를 프로그램에 내장해서 학습함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9258E-A006-4DB9-9E92-3DEE8410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440ED-66BB-4C9E-9773-EAF54D5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90"/>
          <a:stretch/>
        </p:blipFill>
        <p:spPr>
          <a:xfrm>
            <a:off x="525779" y="2511236"/>
            <a:ext cx="5411289" cy="3783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5E8114-3BC7-4EC7-B60D-A3A67069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69" y="869200"/>
            <a:ext cx="3033125" cy="55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6FF22-B18F-4017-A24B-7D1C675B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CPU, Memory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A690E-BB90-4477-AC99-A78134D5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전</a:t>
            </a:r>
            <a:r>
              <a:rPr lang="en-US" altLang="ko-KR" dirty="0"/>
              <a:t>, </a:t>
            </a:r>
            <a:r>
              <a:rPr lang="ko-KR" altLang="en-US" dirty="0"/>
              <a:t>후 </a:t>
            </a:r>
            <a:r>
              <a:rPr lang="en-US" altLang="ko-KR" dirty="0"/>
              <a:t>CPU, </a:t>
            </a:r>
            <a:r>
              <a:rPr lang="ko-KR" altLang="en-US" dirty="0"/>
              <a:t>메모리 사용량 큰 변화 없음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CE6F8-3473-4FFB-BDEC-FFCD0A11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30943-424F-4ABC-BB3D-EA4EC4E8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4" y="2628900"/>
            <a:ext cx="11494932" cy="31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7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- base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028F60-338C-4B99-A6EF-1D646AAA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8" y="927088"/>
            <a:ext cx="2634350" cy="53467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14A231-303E-48EB-B245-4AF2598E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6" y="927088"/>
            <a:ext cx="2634349" cy="5346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1ABD1C-7012-4391-A8B3-A2CE46B57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game(TFT with nothing)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44A1D-2389-4AA2-BA18-AA0A3918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25" y="927088"/>
            <a:ext cx="2634350" cy="5346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D6BB63-0426-4AA2-80D4-F1CF11EB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C65F1-74EB-48FF-9BF2-C82FC101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9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Paper 1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/>
              <a:t>A Mobile DNN Training Processor with Automatic Bit-precision Search and Fine-grained Sparsity Exploitation </a:t>
            </a:r>
          </a:p>
          <a:p>
            <a:pPr lvl="1"/>
            <a:r>
              <a:rPr kumimoji="1" lang="en-US" altLang="ko-Kore-KR" dirty="0"/>
              <a:t>IEEE, 2021</a:t>
            </a:r>
          </a:p>
          <a:p>
            <a:pPr lvl="1"/>
            <a:r>
              <a:rPr kumimoji="1" lang="en-US" altLang="ko-Kore-KR" dirty="0"/>
              <a:t>KAIST, Electrical Engineering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379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game(TFT with 20 apps)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2A7FF-B9DE-47A1-90AB-DB867098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494505-0001-48F9-A5E7-EC65B64A7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901246-CCE2-481B-93FA-A7437E7CF675}"/>
              </a:ext>
            </a:extLst>
          </p:cNvPr>
          <p:cNvGrpSpPr/>
          <p:nvPr/>
        </p:nvGrpSpPr>
        <p:grpSpPr>
          <a:xfrm>
            <a:off x="4778825" y="927088"/>
            <a:ext cx="2634350" cy="5346752"/>
            <a:chOff x="4778825" y="927088"/>
            <a:chExt cx="2634350" cy="53467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6A4EB0-502A-4645-AC71-A0783AB58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8825" y="927088"/>
              <a:ext cx="2634349" cy="53467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42860EA-CA6F-4A38-81CC-ADA3ED5D9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2585"/>
            <a:stretch/>
          </p:blipFill>
          <p:spPr>
            <a:xfrm>
              <a:off x="4778825" y="5342709"/>
              <a:ext cx="2634350" cy="93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84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Modified Model(waiting)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29597-5627-4398-A9A3-61F2D063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FF42AC-8324-4456-8D0A-A2148EA31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14" y="927088"/>
            <a:ext cx="2634349" cy="53467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B64D5B-307D-467F-8352-1AC5B2B8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0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Modified Model(training)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27DE8-8EC0-4601-9980-749DDA3C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3B284A-A284-49CF-B1BC-FD737DB1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C1CBCA-B377-4C51-ADD8-D30C4E4CD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System Monitor – Modified Model(Inferencing)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F54E1-0BDA-4D0B-910F-06E3AA55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FC5D5-866C-4FCF-82BA-D1843996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034B9F-A8F7-4E80-980D-B945D3A8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9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 System Monitor – Training, Inferencing with nothing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C66C21-E57C-494F-A576-DC42F5CC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F8A3C-1757-4772-90FC-EEC53091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B82615-B247-4BFB-8AE9-B665AB0D1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7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 System Monitor – Training, Inferencing with 20 apps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025545-E471-4E94-A84C-A2D6B1B8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55D77F-E1D2-4CAD-9242-B868B6B0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913179-25AA-41FA-9B6C-D45D10D66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1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Base Model(waiting)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AF879-1255-48A9-9232-3F742B5E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2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E8BC5A-17EE-4B21-8DE4-35CD43A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054566-4874-41E5-985B-9B834D22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9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3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Base Model(Training)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897899-7639-4709-A7F9-7E4EE2F1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36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01DFA-8CF3-49B4-A9D4-E58EB75E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F6AB99-6E3B-4824-AF4B-98193F0D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15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5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F4CC-A3E9-46A6-98CA-0FAB0C68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Simple System Monitor – Base Model(Inferencing)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9E44C4-6869-441B-9381-50607DD0F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222B2-7CFC-4325-AC2E-32F4A501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13" y="927088"/>
            <a:ext cx="2634349" cy="534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DA740-5D12-4860-B420-DBB12BEE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25" y="927088"/>
            <a:ext cx="2634349" cy="534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40B713-524E-46A6-9E22-A46141DE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38" y="927088"/>
            <a:ext cx="2634349" cy="5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Abstract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기존 모바일 </a:t>
            </a:r>
            <a:r>
              <a:rPr kumimoji="1" lang="en-US" altLang="ko-KR" dirty="0"/>
              <a:t>DNN training processor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high-bit-precision requirement, high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-dependencies</a:t>
            </a:r>
            <a:r>
              <a:rPr kumimoji="1" lang="ko-KR" altLang="en-US" dirty="0"/>
              <a:t> 로 인한 어려움을 겪고 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제안하는 프로세서는 세가지 새로운 기능을 채택하여 해당 문제를 해결하고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최종적으로 기존의 </a:t>
            </a:r>
            <a:r>
              <a:rPr kumimoji="1" lang="en-US" altLang="ko-KR" dirty="0"/>
              <a:t>DNN Training Processor</a:t>
            </a:r>
            <a:r>
              <a:rPr kumimoji="1" lang="ko-KR" altLang="en-US" dirty="0"/>
              <a:t>에 비해 최소 </a:t>
            </a:r>
            <a:r>
              <a:rPr kumimoji="1" lang="en-US" altLang="ko-KR" dirty="0"/>
              <a:t>4.4</a:t>
            </a:r>
            <a:r>
              <a:rPr kumimoji="1" lang="ko-KR" altLang="en-US" dirty="0"/>
              <a:t>배 이상의 에너지 효율을 달성한다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ore-KR" dirty="0"/>
              <a:t>run-time automatic bit-precision searching </a:t>
            </a:r>
          </a:p>
          <a:p>
            <a:pPr lvl="1"/>
            <a:r>
              <a:rPr kumimoji="1" lang="en-US" altLang="ko-Kore-KR" dirty="0"/>
              <a:t>bit-slice scalable core architecture with the input skipping functionality </a:t>
            </a:r>
          </a:p>
          <a:p>
            <a:pPr lvl="1"/>
            <a:r>
              <a:rPr kumimoji="1" lang="en-US" altLang="ko-Kore-KR" dirty="0"/>
              <a:t>Iterative channel reordering unit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5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초기의 </a:t>
            </a:r>
            <a:r>
              <a:rPr kumimoji="1" lang="ko-KR" altLang="en-US" dirty="0" err="1"/>
              <a:t>딥러닝은</a:t>
            </a:r>
            <a:r>
              <a:rPr kumimoji="1" lang="ko-KR" altLang="en-US" dirty="0"/>
              <a:t> 주로 클라우드 서버에 의해 실행되었지만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이는 사용자 데이터 전송으로 인해 프라이버시 문제가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딥러닝의</a:t>
            </a:r>
            <a:r>
              <a:rPr kumimoji="1" lang="ko-KR" altLang="en-US" dirty="0"/>
              <a:t> 추론 기능은 전력 효율이 좋은 </a:t>
            </a:r>
            <a:r>
              <a:rPr kumimoji="1" lang="en-US" altLang="ko-KR" dirty="0"/>
              <a:t>NPU</a:t>
            </a:r>
            <a:r>
              <a:rPr kumimoji="1" lang="ko-KR" altLang="en-US" dirty="0"/>
              <a:t>의 개발로 모바일 장치에서 동작한다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/>
              <a:t>NPU</a:t>
            </a:r>
            <a:r>
              <a:rPr kumimoji="1" lang="ko-KR" altLang="en-US" dirty="0"/>
              <a:t>의 수동적인 동작으로 </a:t>
            </a:r>
            <a:r>
              <a:rPr kumimoji="1" lang="en-US" altLang="ko-KR" dirty="0"/>
              <a:t>DNN </a:t>
            </a:r>
            <a:r>
              <a:rPr kumimoji="1" lang="ko-KR" altLang="en-US" dirty="0"/>
              <a:t>어플리케이션에 제한을 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38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하지만 제한된 자원과 배터리 용량으로 인해 모바일 장치에서의 </a:t>
            </a:r>
            <a:r>
              <a:rPr kumimoji="1" lang="en-US" altLang="ko-KR" dirty="0"/>
              <a:t>DNN Training</a:t>
            </a:r>
            <a:r>
              <a:rPr kumimoji="1" lang="ko-KR" altLang="en-US" dirty="0"/>
              <a:t>을 구현하는 것은 어렵다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이로 인해 </a:t>
            </a:r>
            <a:r>
              <a:rPr kumimoji="1" lang="en-US" altLang="ko-KR" dirty="0"/>
              <a:t>on-chip DNN training processor</a:t>
            </a:r>
            <a:r>
              <a:rPr kumimoji="1" lang="ko-KR" altLang="en-US" dirty="0"/>
              <a:t>는 높은 배터리 효율과 높은 데이터 처리량을 가져야 한다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기존의 프로세서는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문제로 인해 이런 목표를 달성하지 못했다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59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기존의 추론 엔진은 하드웨어 가속을 위해 </a:t>
            </a:r>
            <a:r>
              <a:rPr kumimoji="1" lang="en-US" altLang="ko-KR" dirty="0"/>
              <a:t>floating-point(FP) </a:t>
            </a:r>
            <a:r>
              <a:rPr kumimoji="1" lang="ko-KR" altLang="en-US" dirty="0"/>
              <a:t>기반의 구조를 채택했지만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대다수의 학습 프로세서는 광범위한 표현 범위와 높은 정확도를 위해 </a:t>
            </a:r>
            <a:r>
              <a:rPr kumimoji="1" lang="en-US" altLang="ko-KR" dirty="0"/>
              <a:t>fixed-point(FXP) </a:t>
            </a:r>
            <a:r>
              <a:rPr kumimoji="1" lang="ko-KR" altLang="en-US" dirty="0"/>
              <a:t>표현을 채택했다</a:t>
            </a:r>
            <a:r>
              <a:rPr kumimoji="1" lang="en-US" altLang="ko-KR" dirty="0"/>
              <a:t>.  </a:t>
            </a:r>
          </a:p>
          <a:p>
            <a:r>
              <a:rPr kumimoji="1" lang="en-US" altLang="ko-KR" dirty="0"/>
              <a:t>FXP </a:t>
            </a:r>
            <a:r>
              <a:rPr kumimoji="1" lang="ko-KR" altLang="en-US" dirty="0"/>
              <a:t>기반 학습에서 안정적인 결과를 위해서는 약 </a:t>
            </a:r>
            <a:r>
              <a:rPr kumimoji="1" lang="en-US" altLang="ko-KR" dirty="0"/>
              <a:t>16</a:t>
            </a:r>
            <a:r>
              <a:rPr kumimoji="1" lang="ko-KR" altLang="en-US" dirty="0"/>
              <a:t>비트가 필요했다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이와 같은 높은 비트 정밀도 때문에 학습 분야가 제한되었다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대부분의 </a:t>
            </a:r>
            <a:r>
              <a:rPr kumimoji="1" lang="en-US" altLang="ko-KR" dirty="0"/>
              <a:t>DNN training processor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zero-skipping</a:t>
            </a:r>
            <a:r>
              <a:rPr kumimoji="1" lang="ko-KR" altLang="en-US" dirty="0"/>
              <a:t>을 통해 가속을 하지만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에 의존적이기 때문에</a:t>
            </a:r>
            <a:r>
              <a:rPr kumimoji="1" lang="en-US" altLang="ko-KR" dirty="0"/>
              <a:t> sparsity</a:t>
            </a:r>
            <a:r>
              <a:rPr kumimoji="1" lang="ko-KR" altLang="en-US" dirty="0"/>
              <a:t>한 입력을 건너뛸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오류 전파 과정이 잘 동작하지 않는다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14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Paper 2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40150"/>
            <a:ext cx="11757660" cy="5146052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Continual Learning on the Edge with TensorFlow Lite</a:t>
            </a:r>
          </a:p>
          <a:p>
            <a:pPr lvl="1"/>
            <a:r>
              <a:rPr kumimoji="1" lang="en-US" altLang="ko-KR" dirty="0" err="1"/>
              <a:t>arxiv</a:t>
            </a:r>
            <a:r>
              <a:rPr kumimoji="1" lang="en-US" altLang="ko-KR" dirty="0"/>
              <a:t>, 2021</a:t>
            </a:r>
          </a:p>
          <a:p>
            <a:pPr lvl="1"/>
            <a:r>
              <a:rPr kumimoji="1" lang="en-US" altLang="ko-KR" dirty="0"/>
              <a:t>CYENS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74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Abstract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055" y="914025"/>
            <a:ext cx="11757660" cy="5146052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실제 문제를 해결하기 위한 정교한 딥러닝 모델을 임베디드 시스템에 배치하는 것은 어려움이 있다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ko-KR" altLang="en-US" dirty="0"/>
              <a:t>개인정보 보호 및 데이터 제한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네트워크 연결 문제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TensorFlow</a:t>
            </a:r>
            <a:r>
              <a:rPr kumimoji="1" lang="ko-KR" altLang="en-US" dirty="0"/>
              <a:t> </a:t>
            </a:r>
            <a:r>
              <a:rPr kumimoji="1" lang="en-US" altLang="ko-KR" dirty="0"/>
              <a:t>Lite</a:t>
            </a:r>
            <a:r>
              <a:rPr kumimoji="1" lang="ko-KR" altLang="en-US" dirty="0"/>
              <a:t>는 현재 실험 단계인 전이 학습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를 제공하여 이런 문제를 해결하려고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COre50 </a:t>
            </a:r>
            <a:r>
              <a:rPr kumimoji="1" lang="ko-KR" altLang="en-US" dirty="0"/>
              <a:t>벤치마크를 통해 해당 방법이  </a:t>
            </a:r>
            <a:r>
              <a:rPr kumimoji="1" lang="en-US" altLang="ko-KR" dirty="0"/>
              <a:t>catastrophic forgetting(</a:t>
            </a:r>
            <a:r>
              <a:rPr kumimoji="1" lang="ko-KR" altLang="en-US" dirty="0"/>
              <a:t>치명적 망각</a:t>
            </a:r>
            <a:r>
              <a:rPr kumimoji="1" lang="en-US" altLang="ko-KR" dirty="0"/>
              <a:t>) </a:t>
            </a:r>
            <a:r>
              <a:rPr kumimoji="1" lang="ko-KR" altLang="en-US" dirty="0"/>
              <a:t>문제를 겪고 있다는 것을 알리고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저자가 개발한 어플리케이션을 통해 지속적인 학습이 가능함을 나타낸다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50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A2799-366E-BA46-8FCD-E143F763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3A35D-1A0B-F044-BACF-5175AB3A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스마트폰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로봇 및 기타 임베디드 장치에 딥러닝 모델을 배치하는 추세이다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이들 대부분은 주로 오프라인으로 추론만을 제공하지만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장치 내에서 학습해야 하는 경우가 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TensorFlow Lite</a:t>
            </a:r>
            <a:r>
              <a:rPr kumimoji="1" lang="ko-KR" altLang="en-US" dirty="0"/>
              <a:t>에서는 이를 전이학습을 통해 모델의 개인화에 집중하고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다만 전이학습을 위해서는 모든 새로운 클래스가 학습 중에 훈련 배치에 있어야 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그렇지 않으면 새로운 클래스가 나타날 때 마다 모델은 </a:t>
            </a:r>
            <a:r>
              <a:rPr kumimoji="1" lang="en-US" altLang="ko-KR" dirty="0"/>
              <a:t>catastrophic forgetting</a:t>
            </a:r>
            <a:r>
              <a:rPr kumimoji="1" lang="ko-KR" altLang="en-US" dirty="0"/>
              <a:t>을 겪는다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AF70A-3B30-9D4C-A1A6-9E5E1A2EB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1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Office PowerPoint</Application>
  <PresentationFormat>와이드스크린</PresentationFormat>
  <Paragraphs>121</Paragraphs>
  <Slides>28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roboto</vt:lpstr>
      <vt:lpstr>Arial</vt:lpstr>
      <vt:lpstr>lato</vt:lpstr>
      <vt:lpstr>Wingdings</vt:lpstr>
      <vt:lpstr>맑은 고딕</vt:lpstr>
      <vt:lpstr>Office 테마</vt:lpstr>
      <vt:lpstr>PowerPoint 프레젠테이션</vt:lpstr>
      <vt:lpstr>Paper 1</vt:lpstr>
      <vt:lpstr>Abstract</vt:lpstr>
      <vt:lpstr>Introduction</vt:lpstr>
      <vt:lpstr>Introduction</vt:lpstr>
      <vt:lpstr>Introduction</vt:lpstr>
      <vt:lpstr>Paper 2</vt:lpstr>
      <vt:lpstr>Abstract</vt:lpstr>
      <vt:lpstr>Introduction</vt:lpstr>
      <vt:lpstr>Introduction</vt:lpstr>
      <vt:lpstr>Introduction</vt:lpstr>
      <vt:lpstr>Paper2 - References</vt:lpstr>
      <vt:lpstr>On-Device Training</vt:lpstr>
      <vt:lpstr>On-Device Training</vt:lpstr>
      <vt:lpstr>On-Device Training</vt:lpstr>
      <vt:lpstr>Added 100 example </vt:lpstr>
      <vt:lpstr>CPU, Memory </vt:lpstr>
      <vt:lpstr>Simple System Monitor - base</vt:lpstr>
      <vt:lpstr>Simple System Monitor – game(TFT with nothing) </vt:lpstr>
      <vt:lpstr>Simple System Monitor – game(TFT with 20 apps) </vt:lpstr>
      <vt:lpstr>Simple System Monitor – Modified Model(waiting)</vt:lpstr>
      <vt:lpstr>Simple System Monitor – Modified Model(training) </vt:lpstr>
      <vt:lpstr>Simple System Monitor – Modified Model(Inferencing) </vt:lpstr>
      <vt:lpstr>Simple System Monitor – Training, Inferencing with nothing</vt:lpstr>
      <vt:lpstr>Simple System Monitor – Training, Inferencing with 20 apps</vt:lpstr>
      <vt:lpstr>Simple System Monitor – Base Model(waiting)</vt:lpstr>
      <vt:lpstr>Simple System Monitor – Base Model(Training)</vt:lpstr>
      <vt:lpstr>Simple System Monitor – Base Model(Inferencing)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2022-01-04T07:14:39Z</dcterms:modified>
</cp:coreProperties>
</file>